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1.mp3" ContentType="audio/unknown"/>
  <Override PartName="/ppt/media/media2.mp3" ContentType="audio/unknown"/>
  <Override PartName="/ppt/media/media3.mp3" ContentType="audio/unknown"/>
  <Override PartName="/ppt/media/media4.mp3" ContentType="audio/unknown"/>
  <Override PartName="/ppt/media/media1.wav" ContentType="audio/unknown"/>
  <Override PartName="/ppt/media/media2.wav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gradFill flip="none" rotWithShape="1">
          <a:gsLst>
            <a:gs pos="0">
              <a:srgbClr val="424242"/>
            </a:gs>
            <a:gs pos="100000">
              <a:srgbClr val="000000"/>
            </a:gs>
          </a:gsLst>
          <a:lin ang="27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787400" y="254000"/>
            <a:ext cx="11430000" cy="1231900"/>
          </a:xfrm>
          <a:prstGeom prst="rect">
            <a:avLst/>
          </a:prstGeom>
        </p:spPr>
        <p:txBody>
          <a:bodyPr/>
          <a:lstStyle>
            <a:lvl1pPr algn="l">
              <a:defRPr b="1"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787400" y="1828800"/>
            <a:ext cx="11430000" cy="939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2400"/>
              </a:spcBef>
              <a:buSzTx/>
              <a:buNone/>
              <a:defRPr b="1" i="1" sz="4800">
                <a:solidFill>
                  <a:srgbClr val="E7AC34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50900" indent="-406400">
              <a:spcBef>
                <a:spcPts val="2400"/>
              </a:spcBef>
              <a:buSzPct val="30000"/>
              <a:buBlip>
                <a:blip r:embed="rId2"/>
              </a:buBlip>
              <a:def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295400" indent="-406400">
              <a:spcBef>
                <a:spcPts val="2400"/>
              </a:spcBef>
              <a:buSzPct val="30000"/>
              <a:buBlip>
                <a:blip r:embed="rId2"/>
              </a:buBlip>
              <a:def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739900" indent="-406400">
              <a:spcBef>
                <a:spcPts val="2400"/>
              </a:spcBef>
              <a:buSzPct val="30000"/>
              <a:buBlip>
                <a:blip r:embed="rId2"/>
              </a:buBlip>
              <a:def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184400" indent="-406400">
              <a:spcBef>
                <a:spcPts val="2400"/>
              </a:spcBef>
              <a:buSzPct val="30000"/>
              <a:buBlip>
                <a:blip r:embed="rId2"/>
              </a:buBlip>
              <a:def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2536220" y="9314257"/>
            <a:ext cx="312015" cy="312343"/>
          </a:xfrm>
          <a:prstGeom prst="rect">
            <a:avLst/>
          </a:prstGeom>
        </p:spPr>
        <p:txBody>
          <a:bodyPr anchor="b"/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ites.sinauer.com/languageinmind/wa04.01.html" TargetMode="External"/><Relationship Id="rId3" Type="http://schemas.openxmlformats.org/officeDocument/2006/relationships/audio" Target="../media/media1.mp3"/><Relationship Id="rId4" Type="http://schemas.microsoft.com/office/2007/relationships/media" Target="../media/media1.mp3"/><Relationship Id="rId5" Type="http://schemas.openxmlformats.org/officeDocument/2006/relationships/image" Target="../media/image14.png"/><Relationship Id="rId6" Type="http://schemas.openxmlformats.org/officeDocument/2006/relationships/audio" Target="../media/media2.mp3"/><Relationship Id="rId7" Type="http://schemas.microsoft.com/office/2007/relationships/media" Target="../media/media2.mp3"/><Relationship Id="rId8" Type="http://schemas.openxmlformats.org/officeDocument/2006/relationships/audio" Target="../media/media3.mp3"/><Relationship Id="rId9" Type="http://schemas.microsoft.com/office/2007/relationships/media" Target="../media/media3.mp3"/><Relationship Id="rId10" Type="http://schemas.openxmlformats.org/officeDocument/2006/relationships/audio" Target="../media/media4.mp3"/><Relationship Id="rId11" Type="http://schemas.microsoft.com/office/2007/relationships/media" Target="../media/media4.mp3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3" Type="http://schemas.microsoft.com/office/2007/relationships/media" Target="../media/media1.wav"/><Relationship Id="rId4" Type="http://schemas.openxmlformats.org/officeDocument/2006/relationships/image" Target="../media/image14.png"/><Relationship Id="rId5" Type="http://schemas.openxmlformats.org/officeDocument/2006/relationships/audio" Target="../media/media2.wav"/><Relationship Id="rId6" Type="http://schemas.microsoft.com/office/2007/relationships/media" Target="../media/media2.wav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hyperlink" Target="https://www.google.com/url?sa=i&amp;url=https://www.slideserve.com/cutler/learning-morphological-disambiguation-rules-for-turkish&amp;psig=AOvVaw0pAErvmflPa0vZG9PSfewo&amp;ust=1598996173678000&amp;source=images&amp;cd=vfe&amp;ved=0CAMQjB1qFwoTCPCW1o-zxusCFQAAAAAdAAAAABAD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anguage: overview of the computational problem"/>
          <p:cNvSpPr txBox="1"/>
          <p:nvPr>
            <p:ph type="ctrTitle"/>
          </p:nvPr>
        </p:nvSpPr>
        <p:spPr>
          <a:xfrm>
            <a:off x="1270000" y="1028700"/>
            <a:ext cx="10464800" cy="3302000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Language: overview of the computational problem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andarin, unsegmented:…"/>
          <p:cNvSpPr txBox="1"/>
          <p:nvPr>
            <p:ph type="body" idx="1"/>
          </p:nvPr>
        </p:nvSpPr>
        <p:spPr>
          <a:xfrm>
            <a:off x="698500" y="24638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Mandarin, unsegmented:</a:t>
            </a:r>
          </a:p>
          <a:p>
            <a:pPr/>
            <a:r>
              <a:t>Mandarin, segmented:</a:t>
            </a:r>
          </a:p>
          <a:p>
            <a:pPr/>
            <a:r>
              <a:t>Farsi, unsegmented:</a:t>
            </a:r>
          </a:p>
          <a:p>
            <a:pPr/>
            <a:r>
              <a:t>Farsi, segmented:</a:t>
            </a:r>
          </a:p>
        </p:txBody>
      </p:sp>
      <p:sp>
        <p:nvSpPr>
          <p:cNvPr id="170" name="No pauses between segments and between 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No pauses between segments and between words</a:t>
            </a:r>
          </a:p>
        </p:txBody>
      </p:sp>
      <p:sp>
        <p:nvSpPr>
          <p:cNvPr id="171" name="http://sites.sinauer.com/languageinmind/wa04.01.html"/>
          <p:cNvSpPr txBox="1"/>
          <p:nvPr/>
        </p:nvSpPr>
        <p:spPr>
          <a:xfrm>
            <a:off x="4866182" y="8254999"/>
            <a:ext cx="74380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http://sites.sinauer.com/languageinmind/wa04.01.html</a:t>
            </a:r>
          </a:p>
        </p:txBody>
      </p:sp>
      <p:pic>
        <p:nvPicPr>
          <p:cNvPr id="172" name="farsi_segmented.mp3" descr="farsi_segmented.mp3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301009" y="7043638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farsi_unsegmented.mp3" descr="farsi_unsegmented.mp3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810894" y="5999658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mandarin_segmented.mp3" descr="mandarin_segmented.mp3"/>
          <p:cNvPicPr>
            <a:picLocks noChangeAspect="0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288930" y="4908996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mandarin_unsegmented.mp3" descr="mandarin_unsegmented.mp3"/>
          <p:cNvPicPr>
            <a:picLocks noChangeAspect="0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816725" y="3815258"/>
            <a:ext cx="571500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8775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214693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530612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471837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audio>
            <p:audio isNarration="0">
              <p:cMediaNode mute="0" showWhenStopped="0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audio>
            <p:audio isNarration="0">
              <p:cMediaNode mute="0" showWhenStopped="0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audio>
            <p:audio isNarration="0">
              <p:cMediaNode mute="0" showWhenStopped="0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apping speech to words is h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Mapping speech to words is hard</a:t>
            </a:r>
          </a:p>
        </p:txBody>
      </p:sp>
      <p:pic>
        <p:nvPicPr>
          <p:cNvPr id="178" name="pledge_of_allegiance.png" descr="pledge_of_allegian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109" y="2939653"/>
            <a:ext cx="11220582" cy="528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he lack of invariance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The lack of invariance problem</a:t>
            </a:r>
          </a:p>
        </p:txBody>
      </p:sp>
      <p:pic>
        <p:nvPicPr>
          <p:cNvPr id="181" name="oily_rag_woman.wav" descr="oily_rag_woman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90676" y="3296791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oily_rag_man.wav" descr="oily_rag_man.wav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424441" y="330453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oily_rag_woman_spectrogram.png" descr="oily_rag_woman_spectrogr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772" y="4640531"/>
            <a:ext cx="5926036" cy="3206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oily_rag_man_spectrogram.png" descr="oily_rag_man_spectrogra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81473" y="4666707"/>
            <a:ext cx="5829280" cy="315416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What are the differences?"/>
          <p:cNvSpPr txBox="1"/>
          <p:nvPr/>
        </p:nvSpPr>
        <p:spPr>
          <a:xfrm>
            <a:off x="3979824" y="8502650"/>
            <a:ext cx="53245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What are the differences?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437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47249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audio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18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ources of variability in spe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Sources of variability in speech</a:t>
            </a:r>
          </a:p>
        </p:txBody>
      </p:sp>
      <p:sp>
        <p:nvSpPr>
          <p:cNvPr id="188" name="Speech r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Speech rate</a:t>
            </a:r>
          </a:p>
          <a:p>
            <a:pPr/>
            <a:r>
              <a:t>Accent</a:t>
            </a:r>
          </a:p>
          <a:p>
            <a:pPr/>
            <a:r>
              <a:t>Individual anatomical differences</a:t>
            </a:r>
          </a:p>
          <a:p>
            <a:pPr/>
            <a:r>
              <a:t>Maybe you just got a wisdom tooth pulled</a:t>
            </a:r>
          </a:p>
          <a:p>
            <a:pPr/>
            <a:r>
              <a:t>Ambient noise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Morph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Morphology</a:t>
            </a:r>
          </a:p>
        </p:txBody>
      </p:sp>
      <p:sp>
        <p:nvSpPr>
          <p:cNvPr id="191" name="A morpheme is the smallest meaning-bearing or function-bearing unit…"/>
          <p:cNvSpPr txBox="1"/>
          <p:nvPr>
            <p:ph type="body" sz="half" idx="1"/>
          </p:nvPr>
        </p:nvSpPr>
        <p:spPr>
          <a:xfrm>
            <a:off x="1003300" y="2298700"/>
            <a:ext cx="5080596" cy="7148315"/>
          </a:xfrm>
          <a:prstGeom prst="rect">
            <a:avLst/>
          </a:prstGeom>
        </p:spPr>
        <p:txBody>
          <a:bodyPr/>
          <a:lstStyle/>
          <a:p>
            <a:pPr/>
            <a:r>
              <a:t>A morpheme is the smallest meaning-bearing or function-bearing unit</a:t>
            </a:r>
          </a:p>
          <a:p>
            <a:pPr/>
            <a:r>
              <a:t>How many units does the word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boyish</a:t>
            </a:r>
            <a:r>
              <a:t> have?</a:t>
            </a:r>
          </a:p>
          <a:p>
            <a:pPr lvl="1"/>
            <a:r>
              <a:t>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stem</a:t>
            </a:r>
            <a:r>
              <a:t>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boy</a:t>
            </a:r>
            <a:r>
              <a:t> +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suffix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-ish</a:t>
            </a:r>
          </a:p>
        </p:txBody>
      </p:sp>
      <p:pic>
        <p:nvPicPr>
          <p:cNvPr id="192" name="derivational.png" descr="derivational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0507"/>
          <a:stretch>
            <a:fillRect/>
          </a:stretch>
        </p:blipFill>
        <p:spPr>
          <a:xfrm>
            <a:off x="6261695" y="3403767"/>
            <a:ext cx="6475811" cy="4379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  <p:bldP build="whole" bldLvl="1" animBg="1" rev="0" advAuto="0" spid="192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orph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Morphology</a:t>
            </a:r>
          </a:p>
        </p:txBody>
      </p:sp>
      <p:sp>
        <p:nvSpPr>
          <p:cNvPr id="195" name="Inflectional morphology:"/>
          <p:cNvSpPr txBox="1"/>
          <p:nvPr>
            <p:ph type="body" sz="quarter" idx="1"/>
          </p:nvPr>
        </p:nvSpPr>
        <p:spPr>
          <a:xfrm>
            <a:off x="952500" y="2209800"/>
            <a:ext cx="11099800" cy="1560662"/>
          </a:xfrm>
          <a:prstGeom prst="rect">
            <a:avLst/>
          </a:prstGeom>
        </p:spPr>
        <p:txBody>
          <a:bodyPr/>
          <a:lstStyle/>
          <a:p>
            <a:pPr/>
            <a:r>
              <a:t>Inflectional morphology:</a:t>
            </a:r>
          </a:p>
        </p:txBody>
      </p:sp>
      <p:pic>
        <p:nvPicPr>
          <p:cNvPr id="196" name="inflectional.png" descr="inflect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111" y="3725121"/>
            <a:ext cx="8843003" cy="3090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rph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Morphology</a:t>
            </a:r>
          </a:p>
        </p:txBody>
      </p:sp>
      <p:pic>
        <p:nvPicPr>
          <p:cNvPr id="199" name="Screen Shot 2020-08-31 at 5.36.39 PM.png" descr="Screen Shot 2020-08-31 at 5.36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2122" y="3670300"/>
            <a:ext cx="5360002" cy="262530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(Turkish)"/>
          <p:cNvSpPr txBox="1"/>
          <p:nvPr/>
        </p:nvSpPr>
        <p:spPr>
          <a:xfrm>
            <a:off x="9044355" y="7772400"/>
            <a:ext cx="18502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Turkish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rph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Morphology</a:t>
            </a:r>
          </a:p>
        </p:txBody>
      </p:sp>
      <p:pic>
        <p:nvPicPr>
          <p:cNvPr id="203" name="Screen Shot 2020-08-31 at 5.35.09 PM.png" descr="Screen Shot 2020-08-31 at 5.35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982" y="3539628"/>
            <a:ext cx="10592836" cy="328096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(from Bender 2013)"/>
          <p:cNvSpPr txBox="1"/>
          <p:nvPr/>
        </p:nvSpPr>
        <p:spPr>
          <a:xfrm>
            <a:off x="7693329" y="8026400"/>
            <a:ext cx="40951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pPr/>
            <a:r>
              <a:t>(from Bender 2013)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exicon and gramm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Lexicon and grammar</a:t>
            </a:r>
          </a:p>
        </p:txBody>
      </p:sp>
      <p:sp>
        <p:nvSpPr>
          <p:cNvPr id="207" name="The lexicon is a (finite) list of units (e.g., words or morphemes) that can be combined to create an infinite number of senten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lexicon is a (finite) list of units (e.g., words or morphemes) that can be combined to create an infinite number of sentences</a:t>
            </a:r>
          </a:p>
          <a:p>
            <a:pPr/>
            <a:r>
              <a:t>The grammar defines the rules by which these units can be combined: not every combination is allowed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side: senses of the word gramm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Aside: senses of the word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grammar</a:t>
            </a:r>
          </a:p>
        </p:txBody>
      </p:sp>
      <p:sp>
        <p:nvSpPr>
          <p:cNvPr id="210" name="Prescriptive: Lays down the “proper” or “correct” ways to spea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Prescriptive: </a:t>
            </a:r>
            <a:r>
              <a:t>Lays down the “proper” or “correct” ways to speak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Descriptive:</a:t>
            </a:r>
            <a:r>
              <a:t> Describes how people actually speak</a:t>
            </a:r>
          </a:p>
          <a:p>
            <a:pPr/>
            <a:r>
              <a:t>The internal representations we (humans / AI) use to process language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he goal of this vide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goal of this video</a:t>
            </a:r>
          </a:p>
        </p:txBody>
      </p:sp>
      <p:sp>
        <p:nvSpPr>
          <p:cNvPr id="131" name="A taste of the problems we need to solve to deal with language: learn it, understand it, and produce 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taste of the problems we need to solve to deal with language: learn it, understand it, and produce it</a:t>
            </a:r>
          </a:p>
          <a:p>
            <a:pPr/>
            <a:r>
              <a:t>One important take-home message: language has different properties from other domains we deal with in artificial intelligence (and some similarities, too)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man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Semantics</a:t>
            </a:r>
          </a:p>
        </p:txBody>
      </p:sp>
      <p:sp>
        <p:nvSpPr>
          <p:cNvPr id="213" name="What do words and sentences mean?…"/>
          <p:cNvSpPr txBox="1"/>
          <p:nvPr>
            <p:ph type="body" idx="1"/>
          </p:nvPr>
        </p:nvSpPr>
        <p:spPr>
          <a:xfrm>
            <a:off x="838200" y="2109911"/>
            <a:ext cx="11328400" cy="6082309"/>
          </a:xfrm>
          <a:prstGeom prst="rect">
            <a:avLst/>
          </a:prstGeom>
        </p:spPr>
        <p:txBody>
          <a:bodyPr/>
          <a:lstStyle/>
          <a:p>
            <a:pPr/>
            <a:r>
              <a:t>What do words and sentences mean?</a:t>
            </a:r>
          </a:p>
          <a:p>
            <a:pPr/>
            <a:r>
              <a:t>Can these particular two words, or sentences, be used in similar contexts, to achieve similar goals?</a:t>
            </a:r>
          </a:p>
          <a:p>
            <a:pPr/>
            <a:r>
              <a:t>Which inferences are licensed by a sentence?</a:t>
            </a:r>
          </a:p>
          <a:p>
            <a:pPr lvl="1"/>
            <a:r>
              <a:t>All of the students are happy →                           None of the students is unhappy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yntax vs. seman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 vs. semantics</a:t>
            </a:r>
          </a:p>
        </p:txBody>
      </p:sp>
      <p:sp>
        <p:nvSpPr>
          <p:cNvPr id="216" name="Do we even need syntax if we have semantic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we even need syntax if we have semantics?</a:t>
            </a:r>
          </a:p>
          <a:p>
            <a:pPr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t>Colorless ideas sleep furiously</a:t>
            </a:r>
          </a:p>
          <a:p>
            <a:pPr/>
            <a:r>
              <a:t>We know this sentence is well-formed even though it’s not clear what it means</a:t>
            </a:r>
          </a:p>
          <a:p>
            <a:pPr/>
            <a:r>
              <a:t>*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I likes pizza</a:t>
            </a:r>
          </a:p>
          <a:p>
            <a:pPr/>
            <a:r>
              <a:t>A sentence can be unacceptable even if the meaning is clear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reativity of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Creativity of language</a:t>
            </a:r>
          </a:p>
        </p:txBody>
      </p:sp>
      <p:sp>
        <p:nvSpPr>
          <p:cNvPr id="219" name="How many sentences are there in English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528"/>
            </a:pPr>
            <a:r>
              <a:t>How many sentences are there in English?</a:t>
            </a:r>
          </a:p>
          <a:p>
            <a:pPr marL="435609" indent="-435609" defTabSz="572516">
              <a:spcBef>
                <a:spcPts val="4100"/>
              </a:spcBef>
              <a:defRPr i="1" sz="3528">
                <a:latin typeface="Helvetica"/>
                <a:ea typeface="Helvetica"/>
                <a:cs typeface="Helvetica"/>
                <a:sym typeface="Helvetica"/>
              </a:defRPr>
            </a:pPr>
            <a:r>
              <a:t>I like pizza.</a:t>
            </a:r>
          </a:p>
          <a:p>
            <a:pPr marL="435609" indent="-435609" defTabSz="572516">
              <a:spcBef>
                <a:spcPts val="4100"/>
              </a:spcBef>
              <a:defRPr i="1" sz="3528">
                <a:latin typeface="Helvetica"/>
                <a:ea typeface="Helvetica"/>
                <a:cs typeface="Helvetica"/>
                <a:sym typeface="Helvetica"/>
              </a:defRPr>
            </a:pPr>
            <a:r>
              <a:t>My friend said that I like pizza.</a:t>
            </a:r>
          </a:p>
          <a:p>
            <a:pPr marL="435609" indent="-435609" defTabSz="572516">
              <a:spcBef>
                <a:spcPts val="4100"/>
              </a:spcBef>
              <a:defRPr sz="352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My mother thinks that my friend said that I like pizza</a:t>
            </a:r>
            <a:r>
              <a:t>.</a:t>
            </a:r>
          </a:p>
          <a:p>
            <a:pPr marL="435609" indent="-435609" defTabSz="572516">
              <a:spcBef>
                <a:spcPts val="4100"/>
              </a:spcBef>
              <a:defRPr i="1" sz="3528">
                <a:latin typeface="Helvetica"/>
                <a:ea typeface="Helvetica"/>
                <a:cs typeface="Helvetica"/>
                <a:sym typeface="Helvetica"/>
              </a:defRPr>
            </a:pPr>
            <a:r>
              <a:t>My mother thinks that my friend said that I like pizza but what my friend actually said is that I do not like pizza.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seal is slapping a man with an octop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A seal is slapping a man with an octopus</a:t>
            </a:r>
          </a:p>
        </p:txBody>
      </p:sp>
      <p:pic>
        <p:nvPicPr>
          <p:cNvPr id="222" name="seal_slaps_man_with_octopus.mp4" descr="seal_slaps_man_with_octopu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13907" y="2862821"/>
            <a:ext cx="9376986" cy="5274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0000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agm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Pragmatics</a:t>
            </a:r>
          </a:p>
        </p:txBody>
      </p:sp>
      <p:pic>
        <p:nvPicPr>
          <p:cNvPr id="225" name="pragmatics_comic.png" descr="pragmatics_com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3293" y="2406650"/>
            <a:ext cx="9588501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he intended meaning is often different from literal meaning…"/>
          <p:cNvSpPr txBox="1"/>
          <p:nvPr>
            <p:ph type="body" idx="1"/>
          </p:nvPr>
        </p:nvSpPr>
        <p:spPr>
          <a:xfrm>
            <a:off x="1181100" y="40640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The intended meaning is often different from literal meaning</a:t>
            </a:r>
          </a:p>
          <a:p>
            <a:pPr/>
            <a:r>
              <a:t>Why are people saying what they’re saying?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Var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Variation</a:t>
            </a:r>
          </a:p>
        </p:txBody>
      </p:sp>
      <p:sp>
        <p:nvSpPr>
          <p:cNvPr id="229" name="Many different dialects of English and accents in the United States (and in other English-speaking countrie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different dialects of English and accents in the United States (and in other English-speaking countries)</a:t>
            </a:r>
          </a:p>
          <a:p>
            <a:pPr/>
            <a:r>
              <a:t>No clear distinction between language and dialect (though mutual intelligibility is a useful criterion)</a:t>
            </a:r>
          </a:p>
          <a:p>
            <a:pPr/>
            <a:r>
              <a:t>Everyone has an accent and speaks a dialect</a:t>
            </a:r>
          </a:p>
          <a:p>
            <a:pPr/>
            <a:r>
              <a:t>Variation poses a computational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opvssodamap.png" descr="popvssoda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1495" y="2515017"/>
            <a:ext cx="8187175" cy="591736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exical var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Lexical variation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honetic variation: cot vs. cau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Phonetic variation: cot vs. caught</a:t>
            </a:r>
          </a:p>
        </p:txBody>
      </p:sp>
      <p:pic>
        <p:nvPicPr>
          <p:cNvPr id="235" name="cot-caught.png" descr="cot-cau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017" y="2890919"/>
            <a:ext cx="10494758" cy="5437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yntactic var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Syntactic variation</a:t>
            </a:r>
          </a:p>
        </p:txBody>
      </p:sp>
      <p:sp>
        <p:nvSpPr>
          <p:cNvPr id="238" name="“The car needs washed” (Western Pennsylvania, Eastern Ohio, Northern West Virginia, Central Indian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“The car needs washed” (Western Pennsylvania, Eastern Ohio, Northern West Virginia, Central Indiana)</a:t>
            </a:r>
          </a:p>
          <a:p>
            <a:pPr/>
            <a:r>
              <a:t>“I am done my homework” (Canada, Philadelphia, Vermont, New Hampshire)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ygdp.png" descr="ygd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306" y="1310587"/>
            <a:ext cx="11240188" cy="6775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</a:t>
            </a:r>
          </a:p>
        </p:txBody>
      </p:sp>
      <p:sp>
        <p:nvSpPr>
          <p:cNvPr id="134" name="How can we combine words to form phrases and sentences? What interpretations can these sentences have?…"/>
          <p:cNvSpPr txBox="1"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t>How can we combine words to form phrases and sentences? What interpretations can these sentences have?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*I pizza like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I like pizza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The dog bit the man</a:t>
            </a:r>
            <a:r>
              <a:t>: who did the biting? How do we know?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old men and women</a:t>
            </a:r>
            <a:r>
              <a:t>: two possible interpretations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</a:t>
            </a:r>
          </a:p>
        </p:txBody>
      </p:sp>
      <p:sp>
        <p:nvSpPr>
          <p:cNvPr id="137" name="Trees illustrate how words are grouped:…"/>
          <p:cNvSpPr txBox="1"/>
          <p:nvPr>
            <p:ph type="body" idx="1"/>
          </p:nvPr>
        </p:nvSpPr>
        <p:spPr>
          <a:xfrm>
            <a:off x="1397000" y="2228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Trees illustrate how words are grouped:</a:t>
            </a:r>
          </a:p>
          <a:p>
            <a:pPr/>
          </a:p>
          <a:p>
            <a:pPr/>
            <a:r>
              <a:t>Do not always have an acoustic correlate in the speech signal (though sometimes they do: prosody)</a:t>
            </a:r>
          </a:p>
          <a:p>
            <a:pPr/>
            <a:r>
              <a:t>Hypothesis: these trees are the representations that humans use for syntax </a:t>
            </a:r>
          </a:p>
        </p:txBody>
      </p:sp>
      <p:pic>
        <p:nvPicPr>
          <p:cNvPr id="138" name="old_men.png" descr="old_m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3251200"/>
            <a:ext cx="8280400" cy="154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he need for internal representations in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The need for internal representations in language</a:t>
            </a:r>
          </a:p>
        </p:txBody>
      </p:sp>
      <p:pic>
        <p:nvPicPr>
          <p:cNvPr id="141" name="noamchomsky.jpg" descr="noamchomsk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3183" y="3149600"/>
            <a:ext cx="2074037" cy="3115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yntax.png" descr="synta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7590" y="4330439"/>
            <a:ext cx="4556936" cy="365646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He saw the man with the telescope"/>
          <p:cNvSpPr txBox="1"/>
          <p:nvPr/>
        </p:nvSpPr>
        <p:spPr>
          <a:xfrm>
            <a:off x="817575" y="2912938"/>
            <a:ext cx="72548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 saw the man with the telescope</a:t>
            </a:r>
          </a:p>
        </p:txBody>
      </p:sp>
      <p:sp>
        <p:nvSpPr>
          <p:cNvPr id="144" name="Line"/>
          <p:cNvSpPr/>
          <p:nvPr/>
        </p:nvSpPr>
        <p:spPr>
          <a:xfrm>
            <a:off x="4787900" y="3621689"/>
            <a:ext cx="0" cy="6477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5" name="Line"/>
          <p:cNvSpPr/>
          <p:nvPr/>
        </p:nvSpPr>
        <p:spPr>
          <a:xfrm>
            <a:off x="4787900" y="7813426"/>
            <a:ext cx="0" cy="6477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6" name="“Which man?” / action / behavior…"/>
          <p:cNvSpPr txBox="1"/>
          <p:nvPr/>
        </p:nvSpPr>
        <p:spPr>
          <a:xfrm>
            <a:off x="1084376" y="8361238"/>
            <a:ext cx="72292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“Which man?” / action / behavior…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 saw a man with a telescope"/>
          <p:cNvSpPr txBox="1"/>
          <p:nvPr/>
        </p:nvSpPr>
        <p:spPr>
          <a:xfrm>
            <a:off x="3091180" y="742950"/>
            <a:ext cx="60350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 saw a man with a telescope</a:t>
            </a:r>
          </a:p>
        </p:txBody>
      </p:sp>
      <p:pic>
        <p:nvPicPr>
          <p:cNvPr id="149" name="index.png" descr="ind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7338" y="6217344"/>
            <a:ext cx="2959101" cy="320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ndex.png" descr="ind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7226" y="1546820"/>
            <a:ext cx="4483101" cy="275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ndex.png" descr="inde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3938" y="1323379"/>
            <a:ext cx="4025901" cy="364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ndex.png" descr="inde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0876" y="6255444"/>
            <a:ext cx="3657601" cy="2755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"/>
          <p:cNvGrpSpPr/>
          <p:nvPr/>
        </p:nvGrpSpPr>
        <p:grpSpPr>
          <a:xfrm>
            <a:off x="649458" y="5586809"/>
            <a:ext cx="11087848" cy="647701"/>
            <a:chOff x="0" y="0"/>
            <a:chExt cx="11087846" cy="647700"/>
          </a:xfrm>
        </p:grpSpPr>
        <p:sp>
          <p:nvSpPr>
            <p:cNvPr id="153" name="I eat soup with a spoon"/>
            <p:cNvSpPr txBox="1"/>
            <p:nvPr/>
          </p:nvSpPr>
          <p:spPr>
            <a:xfrm>
              <a:off x="-1" y="0"/>
              <a:ext cx="486643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 eat soup with a spoon</a:t>
              </a:r>
            </a:p>
          </p:txBody>
        </p:sp>
        <p:sp>
          <p:nvSpPr>
            <p:cNvPr id="154" name="I eat soup with noodles"/>
            <p:cNvSpPr txBox="1"/>
            <p:nvPr/>
          </p:nvSpPr>
          <p:spPr>
            <a:xfrm>
              <a:off x="6247013" y="0"/>
              <a:ext cx="484083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 eat soup with noodles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5"/>
      <p:bldP build="whole" bldLvl="1" animBg="1" rev="0" advAuto="0" spid="150" grpId="1"/>
      <p:bldP build="whole" bldLvl="1" animBg="1" rev="0" advAuto="0" spid="151" grpId="2"/>
      <p:bldP build="whole" bldLvl="1" animBg="1" rev="0" advAuto="0" spid="152" grpId="4"/>
      <p:bldP build="whole" bldLvl="1" animBg="1" rev="0" advAuto="0" spid="155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 seal is slapping a man with an octop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A seal is slapping a man with an octopus</a:t>
            </a:r>
          </a:p>
        </p:txBody>
      </p:sp>
      <p:pic>
        <p:nvPicPr>
          <p:cNvPr id="158" name="seal_slaps_man_with_octopus.mp4" descr="seal_slaps_man_with_octopu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13907" y="2862821"/>
            <a:ext cx="9376986" cy="5274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0000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hone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Phonetics</a:t>
            </a:r>
          </a:p>
        </p:txBody>
      </p:sp>
      <p:sp>
        <p:nvSpPr>
          <p:cNvPr id="161" name="From the continuous speech signal to discrete phones (and back):"/>
          <p:cNvSpPr txBox="1"/>
          <p:nvPr>
            <p:ph type="body" sz="quarter" idx="1"/>
          </p:nvPr>
        </p:nvSpPr>
        <p:spPr>
          <a:xfrm>
            <a:off x="952500" y="2603500"/>
            <a:ext cx="11099800" cy="1481882"/>
          </a:xfrm>
          <a:prstGeom prst="rect">
            <a:avLst/>
          </a:prstGeom>
        </p:spPr>
        <p:txBody>
          <a:bodyPr/>
          <a:lstStyle/>
          <a:p>
            <a:pPr/>
            <a:r>
              <a:t>From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continuous</a:t>
            </a:r>
            <a:r>
              <a:t> speech signal to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discrete</a:t>
            </a:r>
            <a:r>
              <a:t> phones (and back):</a:t>
            </a:r>
          </a:p>
        </p:txBody>
      </p:sp>
      <p:pic>
        <p:nvPicPr>
          <p:cNvPr id="162" name="ageless_waveform.pdf" descr="ageless_wavefor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575" y="4611824"/>
            <a:ext cx="4573372" cy="3778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vocal_tract.png" descr="vocal_trac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5991" y="4574728"/>
            <a:ext cx="5651501" cy="424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hallenges in speech perception: no pauses between segments and 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8045">
              <a:defRPr sz="5040"/>
            </a:lvl1pPr>
          </a:lstStyle>
          <a:p>
            <a:pPr/>
            <a:r>
              <a:t>Challenges in speech perception: no pauses between segments and words</a:t>
            </a:r>
          </a:p>
        </p:txBody>
      </p:sp>
      <p:pic>
        <p:nvPicPr>
          <p:cNvPr id="166" name="we_were_away_a_year_ago.png" descr="we_were_away_a_year_a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357" y="2700096"/>
            <a:ext cx="9249331" cy="625840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“We were away a year ago”"/>
          <p:cNvSpPr txBox="1"/>
          <p:nvPr/>
        </p:nvSpPr>
        <p:spPr>
          <a:xfrm>
            <a:off x="3349635" y="9055100"/>
            <a:ext cx="57387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“We were away a year ago”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